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69" r:id="rId4"/>
    <p:sldId id="271" r:id="rId5"/>
    <p:sldId id="259" r:id="rId6"/>
    <p:sldId id="260" r:id="rId7"/>
    <p:sldId id="261" r:id="rId8"/>
    <p:sldId id="273" r:id="rId9"/>
    <p:sldId id="265" r:id="rId10"/>
    <p:sldId id="266" r:id="rId11"/>
    <p:sldId id="27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3C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06" autoAdjust="0"/>
    <p:restoredTop sz="81124" autoAdjust="0"/>
  </p:normalViewPr>
  <p:slideViewPr>
    <p:cSldViewPr snapToGrid="0">
      <p:cViewPr varScale="1">
        <p:scale>
          <a:sx n="48" d="100"/>
          <a:sy n="48" d="100"/>
        </p:scale>
        <p:origin x="16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DDEAAE-DE55-45A3-A4F7-3874E0140D37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4D23657-D1E8-4B22-974B-8DC90813F51B}">
      <dgm:prSet phldrT="[Text]"/>
      <dgm:spPr/>
      <dgm:t>
        <a:bodyPr/>
        <a:lstStyle/>
        <a:p>
          <a:r>
            <a:rPr lang="en-US" dirty="0" smtClean="0"/>
            <a:t>Direct Materials</a:t>
          </a:r>
          <a:endParaRPr lang="en-US" dirty="0"/>
        </a:p>
      </dgm:t>
    </dgm:pt>
    <dgm:pt modelId="{89EF0911-2234-42D0-AEF3-7FADAFD12999}" type="parTrans" cxnId="{99F95D8E-A851-4953-A3C5-9BF7753ED9FA}">
      <dgm:prSet/>
      <dgm:spPr/>
      <dgm:t>
        <a:bodyPr/>
        <a:lstStyle/>
        <a:p>
          <a:endParaRPr lang="en-US"/>
        </a:p>
      </dgm:t>
    </dgm:pt>
    <dgm:pt modelId="{529487B0-19AA-4AAC-8F83-CF2C113EB84D}" type="sibTrans" cxnId="{99F95D8E-A851-4953-A3C5-9BF7753ED9FA}">
      <dgm:prSet/>
      <dgm:spPr/>
      <dgm:t>
        <a:bodyPr/>
        <a:lstStyle/>
        <a:p>
          <a:endParaRPr lang="en-US"/>
        </a:p>
      </dgm:t>
    </dgm:pt>
    <dgm:pt modelId="{EF034794-D109-40B6-8FA2-8971C3123AB6}">
      <dgm:prSet phldrT="[Text]"/>
      <dgm:spPr/>
      <dgm:t>
        <a:bodyPr/>
        <a:lstStyle/>
        <a:p>
          <a:r>
            <a:rPr lang="en-US" dirty="0" smtClean="0"/>
            <a:t>Direct Labor</a:t>
          </a:r>
          <a:endParaRPr lang="en-US" dirty="0"/>
        </a:p>
      </dgm:t>
    </dgm:pt>
    <dgm:pt modelId="{64D09C75-3D44-4CEF-9459-5C91DB44A9EA}" type="parTrans" cxnId="{80FF73C0-9BCD-436E-A85B-D6D7D322462C}">
      <dgm:prSet/>
      <dgm:spPr/>
      <dgm:t>
        <a:bodyPr/>
        <a:lstStyle/>
        <a:p>
          <a:endParaRPr lang="en-US"/>
        </a:p>
      </dgm:t>
    </dgm:pt>
    <dgm:pt modelId="{CDDFC891-FC62-4131-A642-2D94388BCCE2}" type="sibTrans" cxnId="{80FF73C0-9BCD-436E-A85B-D6D7D322462C}">
      <dgm:prSet/>
      <dgm:spPr/>
      <dgm:t>
        <a:bodyPr/>
        <a:lstStyle/>
        <a:p>
          <a:endParaRPr lang="en-US"/>
        </a:p>
      </dgm:t>
    </dgm:pt>
    <dgm:pt modelId="{15E11DBD-E9B5-4BCF-A56C-7AAE26CE30DC}">
      <dgm:prSet phldrT="[Text]"/>
      <dgm:spPr/>
      <dgm:t>
        <a:bodyPr/>
        <a:lstStyle/>
        <a:p>
          <a:r>
            <a:rPr lang="en-US" dirty="0" smtClean="0"/>
            <a:t>Manufacturing Overheads</a:t>
          </a:r>
          <a:endParaRPr lang="en-US" dirty="0"/>
        </a:p>
      </dgm:t>
    </dgm:pt>
    <dgm:pt modelId="{B7B43D5B-12E9-44B1-B818-4B50F6AD3C0A}" type="parTrans" cxnId="{5E0737F0-6DE4-4885-BC59-82E10D617E50}">
      <dgm:prSet/>
      <dgm:spPr/>
      <dgm:t>
        <a:bodyPr/>
        <a:lstStyle/>
        <a:p>
          <a:endParaRPr lang="en-US"/>
        </a:p>
      </dgm:t>
    </dgm:pt>
    <dgm:pt modelId="{329BDEDB-415B-4AB3-B964-E819D0C56DBB}" type="sibTrans" cxnId="{5E0737F0-6DE4-4885-BC59-82E10D617E50}">
      <dgm:prSet/>
      <dgm:spPr/>
      <dgm:t>
        <a:bodyPr/>
        <a:lstStyle/>
        <a:p>
          <a:endParaRPr lang="en-US"/>
        </a:p>
      </dgm:t>
    </dgm:pt>
    <dgm:pt modelId="{778AA374-0E17-4AEA-8EB6-0C342D57D8D8}">
      <dgm:prSet phldrT="[Text]"/>
      <dgm:spPr/>
      <dgm:t>
        <a:bodyPr/>
        <a:lstStyle/>
        <a:p>
          <a:r>
            <a:rPr lang="en-US" dirty="0" smtClean="0"/>
            <a:t>These costs that are classified are important in the animal daycare business to enable it to be able to meet its mission and vision </a:t>
          </a:r>
          <a:endParaRPr lang="en-US" dirty="0"/>
        </a:p>
      </dgm:t>
    </dgm:pt>
    <dgm:pt modelId="{5E28F01D-9664-415C-A0CD-EBFDAB29426C}" type="parTrans" cxnId="{6F55886F-2AC8-4F4F-B328-821CB3A2117B}">
      <dgm:prSet/>
      <dgm:spPr/>
      <dgm:t>
        <a:bodyPr/>
        <a:lstStyle/>
        <a:p>
          <a:endParaRPr lang="en-US"/>
        </a:p>
      </dgm:t>
    </dgm:pt>
    <dgm:pt modelId="{1A604594-E883-4DA9-8A2A-16DFACE8640A}" type="sibTrans" cxnId="{6F55886F-2AC8-4F4F-B328-821CB3A2117B}">
      <dgm:prSet/>
      <dgm:spPr/>
      <dgm:t>
        <a:bodyPr/>
        <a:lstStyle/>
        <a:p>
          <a:endParaRPr lang="en-US"/>
        </a:p>
      </dgm:t>
    </dgm:pt>
    <dgm:pt modelId="{05F1A7D0-6E45-49DA-80B3-7FF4B8783E58}">
      <dgm:prSet phldrT="[Text]"/>
      <dgm:spPr/>
      <dgm:t>
        <a:bodyPr/>
        <a:lstStyle/>
        <a:p>
          <a:r>
            <a:rPr lang="en-US" dirty="0" smtClean="0"/>
            <a:t>Period Costs</a:t>
          </a:r>
          <a:endParaRPr lang="en-US" dirty="0"/>
        </a:p>
      </dgm:t>
    </dgm:pt>
    <dgm:pt modelId="{3ECE110E-B07E-4F19-B2DF-3E42E99B2E8D}" type="parTrans" cxnId="{33A927E1-3C94-4A92-8DB3-42886008240C}">
      <dgm:prSet/>
      <dgm:spPr/>
      <dgm:t>
        <a:bodyPr/>
        <a:lstStyle/>
        <a:p>
          <a:endParaRPr lang="en-US"/>
        </a:p>
      </dgm:t>
    </dgm:pt>
    <dgm:pt modelId="{47B1D0F3-117D-4CE7-9037-3F5A4995054A}" type="sibTrans" cxnId="{33A927E1-3C94-4A92-8DB3-42886008240C}">
      <dgm:prSet/>
      <dgm:spPr/>
      <dgm:t>
        <a:bodyPr/>
        <a:lstStyle/>
        <a:p>
          <a:endParaRPr lang="en-US"/>
        </a:p>
      </dgm:t>
    </dgm:pt>
    <dgm:pt modelId="{EB3CB291-E23A-4667-A32E-A640A76557A1}" type="pres">
      <dgm:prSet presAssocID="{41DDEAAE-DE55-45A3-A4F7-3874E0140D37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01035298-0CF7-4145-8EE2-24DBFEAF33BB}" type="pres">
      <dgm:prSet presAssocID="{E4D23657-D1E8-4B22-974B-8DC90813F51B}" presName="composite" presStyleCnt="0"/>
      <dgm:spPr/>
    </dgm:pt>
    <dgm:pt modelId="{21E1F518-1190-4883-914B-1FB66E6D3A63}" type="pres">
      <dgm:prSet presAssocID="{E4D23657-D1E8-4B22-974B-8DC90813F51B}" presName="LShape" presStyleLbl="alignNode1" presStyleIdx="0" presStyleCnt="9" custLinFactY="-89186" custLinFactNeighborX="-1978" custLinFactNeighborY="-100000"/>
      <dgm:spPr/>
    </dgm:pt>
    <dgm:pt modelId="{80B372F1-8EF3-4532-ACC6-E65E1D63ACA2}" type="pres">
      <dgm:prSet presAssocID="{E4D23657-D1E8-4B22-974B-8DC90813F51B}" presName="ParentText" presStyleLbl="revTx" presStyleIdx="0" presStyleCnt="5" custAng="0" custScaleY="174552" custLinFactY="-5806" custLinFactNeighborX="-7459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46139E-4627-4CCC-9299-5653D77ED24D}" type="pres">
      <dgm:prSet presAssocID="{E4D23657-D1E8-4B22-974B-8DC90813F51B}" presName="Triangle" presStyleLbl="alignNode1" presStyleIdx="1" presStyleCnt="9" custLinFactX="-190217" custLinFactY="200000" custLinFactNeighborX="-200000" custLinFactNeighborY="241606"/>
      <dgm:spPr/>
    </dgm:pt>
    <dgm:pt modelId="{780BC64D-2F67-498A-99F6-7EB28080D705}" type="pres">
      <dgm:prSet presAssocID="{529487B0-19AA-4AAC-8F83-CF2C113EB84D}" presName="sibTrans" presStyleCnt="0"/>
      <dgm:spPr/>
    </dgm:pt>
    <dgm:pt modelId="{68E230FA-2656-4C78-B827-58AFD214F445}" type="pres">
      <dgm:prSet presAssocID="{529487B0-19AA-4AAC-8F83-CF2C113EB84D}" presName="space" presStyleCnt="0"/>
      <dgm:spPr/>
    </dgm:pt>
    <dgm:pt modelId="{B07824BD-C1CB-4098-8E38-D3E1F721DF31}" type="pres">
      <dgm:prSet presAssocID="{EF034794-D109-40B6-8FA2-8971C3123AB6}" presName="composite" presStyleCnt="0"/>
      <dgm:spPr/>
    </dgm:pt>
    <dgm:pt modelId="{85769F8C-5820-4CB5-B01D-69A648973D8F}" type="pres">
      <dgm:prSet presAssocID="{EF034794-D109-40B6-8FA2-8971C3123AB6}" presName="LShape" presStyleLbl="alignNode1" presStyleIdx="2" presStyleCnt="9" custLinFactY="-47285" custLinFactNeighborX="11826" custLinFactNeighborY="-100000"/>
      <dgm:spPr/>
    </dgm:pt>
    <dgm:pt modelId="{18F7A15A-3ED1-4A32-B700-36B8D6BBE441}" type="pres">
      <dgm:prSet presAssocID="{EF034794-D109-40B6-8FA2-8971C3123AB6}" presName="ParentText" presStyleLbl="revTx" presStyleIdx="1" presStyleCnt="5" custLinFactY="-13510" custLinFactNeighborX="11967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F2BEFC-1674-4E8D-98FF-DE4432BB887C}" type="pres">
      <dgm:prSet presAssocID="{EF034794-D109-40B6-8FA2-8971C3123AB6}" presName="Triangle" presStyleLbl="alignNode1" presStyleIdx="3" presStyleCnt="9" custLinFactX="-500000" custLinFactY="334100" custLinFactNeighborX="-538233" custLinFactNeighborY="400000"/>
      <dgm:spPr/>
    </dgm:pt>
    <dgm:pt modelId="{E26373E0-D095-405B-9F4A-CC7FBB5BEBD2}" type="pres">
      <dgm:prSet presAssocID="{CDDFC891-FC62-4131-A642-2D94388BCCE2}" presName="sibTrans" presStyleCnt="0"/>
      <dgm:spPr/>
    </dgm:pt>
    <dgm:pt modelId="{8B10941C-73F0-477C-9F3D-EB0A4525ACBE}" type="pres">
      <dgm:prSet presAssocID="{CDDFC891-FC62-4131-A642-2D94388BCCE2}" presName="space" presStyleCnt="0"/>
      <dgm:spPr/>
    </dgm:pt>
    <dgm:pt modelId="{DF2F85E9-6BAE-40EA-8F18-DAFCA3EFFB69}" type="pres">
      <dgm:prSet presAssocID="{15E11DBD-E9B5-4BCF-A56C-7AAE26CE30DC}" presName="composite" presStyleCnt="0"/>
      <dgm:spPr/>
    </dgm:pt>
    <dgm:pt modelId="{A5E67CF4-39ED-4CC8-A27F-E45EA5D3AC44}" type="pres">
      <dgm:prSet presAssocID="{15E11DBD-E9B5-4BCF-A56C-7AAE26CE30DC}" presName="LShape" presStyleLbl="alignNode1" presStyleIdx="4" presStyleCnt="9" custLinFactX="-13436" custLinFactNeighborX="-100000" custLinFactNeighborY="47815"/>
      <dgm:spPr/>
    </dgm:pt>
    <dgm:pt modelId="{F0124EB5-2136-46F3-B2F4-41A5196C24A0}" type="pres">
      <dgm:prSet presAssocID="{15E11DBD-E9B5-4BCF-A56C-7AAE26CE30DC}" presName="ParentText" presStyleLbl="revTx" presStyleIdx="2" presStyleCnt="5" custScaleY="99553" custLinFactNeighborX="21763" custLinFactNeighborY="-7645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E82CFA-3F05-41CB-A66C-3A904CCE06CE}" type="pres">
      <dgm:prSet presAssocID="{15E11DBD-E9B5-4BCF-A56C-7AAE26CE30DC}" presName="Triangle" presStyleLbl="alignNode1" presStyleIdx="5" presStyleCnt="9" custLinFactX="-800000" custLinFactY="200000" custLinFactNeighborX="-892209" custLinFactNeighborY="212705"/>
      <dgm:spPr/>
    </dgm:pt>
    <dgm:pt modelId="{F5574CB1-AC1C-4773-A4A7-C4CE14EF6374}" type="pres">
      <dgm:prSet presAssocID="{329BDEDB-415B-4AB3-B964-E819D0C56DBB}" presName="sibTrans" presStyleCnt="0"/>
      <dgm:spPr/>
    </dgm:pt>
    <dgm:pt modelId="{14FCF07D-F999-4928-B62C-1135C3080FD1}" type="pres">
      <dgm:prSet presAssocID="{329BDEDB-415B-4AB3-B964-E819D0C56DBB}" presName="space" presStyleCnt="0"/>
      <dgm:spPr/>
    </dgm:pt>
    <dgm:pt modelId="{2489F161-D1CF-4A3D-8E95-6382395DC25B}" type="pres">
      <dgm:prSet presAssocID="{778AA374-0E17-4AEA-8EB6-0C342D57D8D8}" presName="composite" presStyleCnt="0"/>
      <dgm:spPr/>
    </dgm:pt>
    <dgm:pt modelId="{06EAFCDC-2041-4C37-BE64-7627BAA16382}" type="pres">
      <dgm:prSet presAssocID="{778AA374-0E17-4AEA-8EB6-0C342D57D8D8}" presName="LShape" presStyleLbl="alignNode1" presStyleIdx="6" presStyleCnt="9" custLinFactX="-46500" custLinFactNeighborX="-100000" custLinFactNeighborY="-46488"/>
      <dgm:spPr/>
    </dgm:pt>
    <dgm:pt modelId="{AFC6068B-131B-444D-AF53-A5A2A6DC9AE7}" type="pres">
      <dgm:prSet presAssocID="{778AA374-0E17-4AEA-8EB6-0C342D57D8D8}" presName="ParentText" presStyleLbl="revTx" presStyleIdx="3" presStyleCnt="5" custAng="0" custScaleX="239781" custScaleY="115305" custLinFactX="-100000" custLinFactNeighborX="-138789" custLinFactNeighborY="8409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2C0D9F-BF11-4D63-A28B-80FA21343A28}" type="pres">
      <dgm:prSet presAssocID="{778AA374-0E17-4AEA-8EB6-0C342D57D8D8}" presName="Triangle" presStyleLbl="alignNode1" presStyleIdx="7" presStyleCnt="9" custLinFactX="-1300000" custLinFactY="374302" custLinFactNeighborX="-1347186" custLinFactNeighborY="400000"/>
      <dgm:spPr/>
    </dgm:pt>
    <dgm:pt modelId="{F5EC4F6A-2B4F-420C-9BEA-A14EFB832731}" type="pres">
      <dgm:prSet presAssocID="{1A604594-E883-4DA9-8A2A-16DFACE8640A}" presName="sibTrans" presStyleCnt="0"/>
      <dgm:spPr/>
    </dgm:pt>
    <dgm:pt modelId="{41DC2B0B-BD37-48C1-BB85-7F75AC60BB5F}" type="pres">
      <dgm:prSet presAssocID="{1A604594-E883-4DA9-8A2A-16DFACE8640A}" presName="space" presStyleCnt="0"/>
      <dgm:spPr/>
    </dgm:pt>
    <dgm:pt modelId="{D2C6C114-9E17-4E64-9FCF-9C4365FE25B7}" type="pres">
      <dgm:prSet presAssocID="{05F1A7D0-6E45-49DA-80B3-7FF4B8783E58}" presName="composite" presStyleCnt="0"/>
      <dgm:spPr/>
    </dgm:pt>
    <dgm:pt modelId="{BA06DEFD-3E20-41CA-8CC7-585BE7A02A00}" type="pres">
      <dgm:prSet presAssocID="{05F1A7D0-6E45-49DA-80B3-7FF4B8783E58}" presName="LShape" presStyleLbl="alignNode1" presStyleIdx="8" presStyleCnt="9" custLinFactNeighborX="-78370" custLinFactNeighborY="-7365"/>
      <dgm:spPr/>
    </dgm:pt>
    <dgm:pt modelId="{D81336A4-814F-45EF-B582-2466B0D2E2A7}" type="pres">
      <dgm:prSet presAssocID="{05F1A7D0-6E45-49DA-80B3-7FF4B8783E58}" presName="ParentText" presStyleLbl="revTx" presStyleIdx="4" presStyleCnt="5" custScaleX="93710" custScaleY="90080" custLinFactNeighborX="-90054" custLinFactNeighborY="-982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0FF73C0-9BCD-436E-A85B-D6D7D322462C}" srcId="{41DDEAAE-DE55-45A3-A4F7-3874E0140D37}" destId="{EF034794-D109-40B6-8FA2-8971C3123AB6}" srcOrd="1" destOrd="0" parTransId="{64D09C75-3D44-4CEF-9459-5C91DB44A9EA}" sibTransId="{CDDFC891-FC62-4131-A642-2D94388BCCE2}"/>
    <dgm:cxn modelId="{144D3C17-9BB9-4853-A637-BAE8CE37705E}" type="presOf" srcId="{EF034794-D109-40B6-8FA2-8971C3123AB6}" destId="{18F7A15A-3ED1-4A32-B700-36B8D6BBE441}" srcOrd="0" destOrd="0" presId="urn:microsoft.com/office/officeart/2009/3/layout/StepUpProcess"/>
    <dgm:cxn modelId="{5E0737F0-6DE4-4885-BC59-82E10D617E50}" srcId="{41DDEAAE-DE55-45A3-A4F7-3874E0140D37}" destId="{15E11DBD-E9B5-4BCF-A56C-7AAE26CE30DC}" srcOrd="2" destOrd="0" parTransId="{B7B43D5B-12E9-44B1-B818-4B50F6AD3C0A}" sibTransId="{329BDEDB-415B-4AB3-B964-E819D0C56DBB}"/>
    <dgm:cxn modelId="{2607AFFA-E9F8-4160-9AE4-19F4DB2B71C9}" type="presOf" srcId="{41DDEAAE-DE55-45A3-A4F7-3874E0140D37}" destId="{EB3CB291-E23A-4667-A32E-A640A76557A1}" srcOrd="0" destOrd="0" presId="urn:microsoft.com/office/officeart/2009/3/layout/StepUpProcess"/>
    <dgm:cxn modelId="{686E8776-31B9-4547-B165-83B2470E83E1}" type="presOf" srcId="{778AA374-0E17-4AEA-8EB6-0C342D57D8D8}" destId="{AFC6068B-131B-444D-AF53-A5A2A6DC9AE7}" srcOrd="0" destOrd="0" presId="urn:microsoft.com/office/officeart/2009/3/layout/StepUpProcess"/>
    <dgm:cxn modelId="{6F55886F-2AC8-4F4F-B328-821CB3A2117B}" srcId="{41DDEAAE-DE55-45A3-A4F7-3874E0140D37}" destId="{778AA374-0E17-4AEA-8EB6-0C342D57D8D8}" srcOrd="3" destOrd="0" parTransId="{5E28F01D-9664-415C-A0CD-EBFDAB29426C}" sibTransId="{1A604594-E883-4DA9-8A2A-16DFACE8640A}"/>
    <dgm:cxn modelId="{33A927E1-3C94-4A92-8DB3-42886008240C}" srcId="{41DDEAAE-DE55-45A3-A4F7-3874E0140D37}" destId="{05F1A7D0-6E45-49DA-80B3-7FF4B8783E58}" srcOrd="4" destOrd="0" parTransId="{3ECE110E-B07E-4F19-B2DF-3E42E99B2E8D}" sibTransId="{47B1D0F3-117D-4CE7-9037-3F5A4995054A}"/>
    <dgm:cxn modelId="{99F95D8E-A851-4953-A3C5-9BF7753ED9FA}" srcId="{41DDEAAE-DE55-45A3-A4F7-3874E0140D37}" destId="{E4D23657-D1E8-4B22-974B-8DC90813F51B}" srcOrd="0" destOrd="0" parTransId="{89EF0911-2234-42D0-AEF3-7FADAFD12999}" sibTransId="{529487B0-19AA-4AAC-8F83-CF2C113EB84D}"/>
    <dgm:cxn modelId="{6178317C-4B4F-4FC5-8AC2-7ABBDA27CE1F}" type="presOf" srcId="{05F1A7D0-6E45-49DA-80B3-7FF4B8783E58}" destId="{D81336A4-814F-45EF-B582-2466B0D2E2A7}" srcOrd="0" destOrd="0" presId="urn:microsoft.com/office/officeart/2009/3/layout/StepUpProcess"/>
    <dgm:cxn modelId="{A98402AF-AFAB-470F-9C97-EF1C509D8499}" type="presOf" srcId="{15E11DBD-E9B5-4BCF-A56C-7AAE26CE30DC}" destId="{F0124EB5-2136-46F3-B2F4-41A5196C24A0}" srcOrd="0" destOrd="0" presId="urn:microsoft.com/office/officeart/2009/3/layout/StepUpProcess"/>
    <dgm:cxn modelId="{B9285067-C906-4FDE-AAAC-9EE99F7669E3}" type="presOf" srcId="{E4D23657-D1E8-4B22-974B-8DC90813F51B}" destId="{80B372F1-8EF3-4532-ACC6-E65E1D63ACA2}" srcOrd="0" destOrd="0" presId="urn:microsoft.com/office/officeart/2009/3/layout/StepUpProcess"/>
    <dgm:cxn modelId="{D3BFF791-8D8E-4FBF-9F59-1FB887121875}" type="presParOf" srcId="{EB3CB291-E23A-4667-A32E-A640A76557A1}" destId="{01035298-0CF7-4145-8EE2-24DBFEAF33BB}" srcOrd="0" destOrd="0" presId="urn:microsoft.com/office/officeart/2009/3/layout/StepUpProcess"/>
    <dgm:cxn modelId="{AFA2BCAD-2F0B-4C3E-86A6-55A260AD16B0}" type="presParOf" srcId="{01035298-0CF7-4145-8EE2-24DBFEAF33BB}" destId="{21E1F518-1190-4883-914B-1FB66E6D3A63}" srcOrd="0" destOrd="0" presId="urn:microsoft.com/office/officeart/2009/3/layout/StepUpProcess"/>
    <dgm:cxn modelId="{AF2B8620-9DC0-4A87-9014-D45C2D1F8B38}" type="presParOf" srcId="{01035298-0CF7-4145-8EE2-24DBFEAF33BB}" destId="{80B372F1-8EF3-4532-ACC6-E65E1D63ACA2}" srcOrd="1" destOrd="0" presId="urn:microsoft.com/office/officeart/2009/3/layout/StepUpProcess"/>
    <dgm:cxn modelId="{4AA5420E-C2A1-4D24-A1DA-DA9E7976427D}" type="presParOf" srcId="{01035298-0CF7-4145-8EE2-24DBFEAF33BB}" destId="{B746139E-4627-4CCC-9299-5653D77ED24D}" srcOrd="2" destOrd="0" presId="urn:microsoft.com/office/officeart/2009/3/layout/StepUpProcess"/>
    <dgm:cxn modelId="{C3204B2A-D9EE-439E-BA61-A2C860BFF519}" type="presParOf" srcId="{EB3CB291-E23A-4667-A32E-A640A76557A1}" destId="{780BC64D-2F67-498A-99F6-7EB28080D705}" srcOrd="1" destOrd="0" presId="urn:microsoft.com/office/officeart/2009/3/layout/StepUpProcess"/>
    <dgm:cxn modelId="{49AEC91A-7C1D-4222-94BA-4D738F2D6C79}" type="presParOf" srcId="{780BC64D-2F67-498A-99F6-7EB28080D705}" destId="{68E230FA-2656-4C78-B827-58AFD214F445}" srcOrd="0" destOrd="0" presId="urn:microsoft.com/office/officeart/2009/3/layout/StepUpProcess"/>
    <dgm:cxn modelId="{B3ADA2AF-BE62-4C22-84A1-F4C5043918A4}" type="presParOf" srcId="{EB3CB291-E23A-4667-A32E-A640A76557A1}" destId="{B07824BD-C1CB-4098-8E38-D3E1F721DF31}" srcOrd="2" destOrd="0" presId="urn:microsoft.com/office/officeart/2009/3/layout/StepUpProcess"/>
    <dgm:cxn modelId="{D55AC698-F4A8-404D-94F4-78DB0A0637AF}" type="presParOf" srcId="{B07824BD-C1CB-4098-8E38-D3E1F721DF31}" destId="{85769F8C-5820-4CB5-B01D-69A648973D8F}" srcOrd="0" destOrd="0" presId="urn:microsoft.com/office/officeart/2009/3/layout/StepUpProcess"/>
    <dgm:cxn modelId="{6DF3D3A6-F203-4587-9E47-85B7CF8CB3D6}" type="presParOf" srcId="{B07824BD-C1CB-4098-8E38-D3E1F721DF31}" destId="{18F7A15A-3ED1-4A32-B700-36B8D6BBE441}" srcOrd="1" destOrd="0" presId="urn:microsoft.com/office/officeart/2009/3/layout/StepUpProcess"/>
    <dgm:cxn modelId="{B0900791-DD10-486B-8501-E09AD6094101}" type="presParOf" srcId="{B07824BD-C1CB-4098-8E38-D3E1F721DF31}" destId="{F6F2BEFC-1674-4E8D-98FF-DE4432BB887C}" srcOrd="2" destOrd="0" presId="urn:microsoft.com/office/officeart/2009/3/layout/StepUpProcess"/>
    <dgm:cxn modelId="{3EE6A66E-230B-46C6-B833-F1FB7D9677BB}" type="presParOf" srcId="{EB3CB291-E23A-4667-A32E-A640A76557A1}" destId="{E26373E0-D095-405B-9F4A-CC7FBB5BEBD2}" srcOrd="3" destOrd="0" presId="urn:microsoft.com/office/officeart/2009/3/layout/StepUpProcess"/>
    <dgm:cxn modelId="{3C46AB4C-8FD6-4F18-89B0-206793A671D9}" type="presParOf" srcId="{E26373E0-D095-405B-9F4A-CC7FBB5BEBD2}" destId="{8B10941C-73F0-477C-9F3D-EB0A4525ACBE}" srcOrd="0" destOrd="0" presId="urn:microsoft.com/office/officeart/2009/3/layout/StepUpProcess"/>
    <dgm:cxn modelId="{BD02CC66-E7B8-4247-B83C-1E49E3A3190F}" type="presParOf" srcId="{EB3CB291-E23A-4667-A32E-A640A76557A1}" destId="{DF2F85E9-6BAE-40EA-8F18-DAFCA3EFFB69}" srcOrd="4" destOrd="0" presId="urn:microsoft.com/office/officeart/2009/3/layout/StepUpProcess"/>
    <dgm:cxn modelId="{73FD8DEB-3FA4-428D-8D3F-4FFB6F588D0C}" type="presParOf" srcId="{DF2F85E9-6BAE-40EA-8F18-DAFCA3EFFB69}" destId="{A5E67CF4-39ED-4CC8-A27F-E45EA5D3AC44}" srcOrd="0" destOrd="0" presId="urn:microsoft.com/office/officeart/2009/3/layout/StepUpProcess"/>
    <dgm:cxn modelId="{1D96201E-2684-4A2C-ABB0-E762F06034DB}" type="presParOf" srcId="{DF2F85E9-6BAE-40EA-8F18-DAFCA3EFFB69}" destId="{F0124EB5-2136-46F3-B2F4-41A5196C24A0}" srcOrd="1" destOrd="0" presId="urn:microsoft.com/office/officeart/2009/3/layout/StepUpProcess"/>
    <dgm:cxn modelId="{24606857-F5A8-4647-9106-43600BEA9834}" type="presParOf" srcId="{DF2F85E9-6BAE-40EA-8F18-DAFCA3EFFB69}" destId="{D5E82CFA-3F05-41CB-A66C-3A904CCE06CE}" srcOrd="2" destOrd="0" presId="urn:microsoft.com/office/officeart/2009/3/layout/StepUpProcess"/>
    <dgm:cxn modelId="{07D8BB63-7C45-4577-8989-CC9573B5B902}" type="presParOf" srcId="{EB3CB291-E23A-4667-A32E-A640A76557A1}" destId="{F5574CB1-AC1C-4773-A4A7-C4CE14EF6374}" srcOrd="5" destOrd="0" presId="urn:microsoft.com/office/officeart/2009/3/layout/StepUpProcess"/>
    <dgm:cxn modelId="{C4CA2C05-C5A2-47D3-932D-7D1B0EE24BEE}" type="presParOf" srcId="{F5574CB1-AC1C-4773-A4A7-C4CE14EF6374}" destId="{14FCF07D-F999-4928-B62C-1135C3080FD1}" srcOrd="0" destOrd="0" presId="urn:microsoft.com/office/officeart/2009/3/layout/StepUpProcess"/>
    <dgm:cxn modelId="{7F15FDE7-0796-409E-8E14-33BDA45130DC}" type="presParOf" srcId="{EB3CB291-E23A-4667-A32E-A640A76557A1}" destId="{2489F161-D1CF-4A3D-8E95-6382395DC25B}" srcOrd="6" destOrd="0" presId="urn:microsoft.com/office/officeart/2009/3/layout/StepUpProcess"/>
    <dgm:cxn modelId="{A311EB17-7B3B-4E73-8877-7EDCECD2CCA9}" type="presParOf" srcId="{2489F161-D1CF-4A3D-8E95-6382395DC25B}" destId="{06EAFCDC-2041-4C37-BE64-7627BAA16382}" srcOrd="0" destOrd="0" presId="urn:microsoft.com/office/officeart/2009/3/layout/StepUpProcess"/>
    <dgm:cxn modelId="{F054D3EE-12ED-41DF-BC28-75AFF24A2011}" type="presParOf" srcId="{2489F161-D1CF-4A3D-8E95-6382395DC25B}" destId="{AFC6068B-131B-444D-AF53-A5A2A6DC9AE7}" srcOrd="1" destOrd="0" presId="urn:microsoft.com/office/officeart/2009/3/layout/StepUpProcess"/>
    <dgm:cxn modelId="{B3F265FC-C9A3-4AB3-9CED-F7D5EE371186}" type="presParOf" srcId="{2489F161-D1CF-4A3D-8E95-6382395DC25B}" destId="{F62C0D9F-BF11-4D63-A28B-80FA21343A28}" srcOrd="2" destOrd="0" presId="urn:microsoft.com/office/officeart/2009/3/layout/StepUpProcess"/>
    <dgm:cxn modelId="{41FBC4D4-7CE4-4553-BFA6-B9C39AFCA8EF}" type="presParOf" srcId="{EB3CB291-E23A-4667-A32E-A640A76557A1}" destId="{F5EC4F6A-2B4F-420C-9BEA-A14EFB832731}" srcOrd="7" destOrd="0" presId="urn:microsoft.com/office/officeart/2009/3/layout/StepUpProcess"/>
    <dgm:cxn modelId="{604F1BFC-D1C1-4B05-9E80-FEB729EF06F6}" type="presParOf" srcId="{F5EC4F6A-2B4F-420C-9BEA-A14EFB832731}" destId="{41DC2B0B-BD37-48C1-BB85-7F75AC60BB5F}" srcOrd="0" destOrd="0" presId="urn:microsoft.com/office/officeart/2009/3/layout/StepUpProcess"/>
    <dgm:cxn modelId="{C8CE4F5C-2D1E-4F23-B70E-3CA4AB9E86D1}" type="presParOf" srcId="{EB3CB291-E23A-4667-A32E-A640A76557A1}" destId="{D2C6C114-9E17-4E64-9FCF-9C4365FE25B7}" srcOrd="8" destOrd="0" presId="urn:microsoft.com/office/officeart/2009/3/layout/StepUpProcess"/>
    <dgm:cxn modelId="{28DAD026-A7ED-4EA6-BA50-86753202B1A1}" type="presParOf" srcId="{D2C6C114-9E17-4E64-9FCF-9C4365FE25B7}" destId="{BA06DEFD-3E20-41CA-8CC7-585BE7A02A00}" srcOrd="0" destOrd="0" presId="urn:microsoft.com/office/officeart/2009/3/layout/StepUpProcess"/>
    <dgm:cxn modelId="{1A762ABB-221E-44D3-9B21-B2EC055FC66D}" type="presParOf" srcId="{D2C6C114-9E17-4E64-9FCF-9C4365FE25B7}" destId="{D81336A4-814F-45EF-B582-2466B0D2E2A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E1F518-1190-4883-914B-1FB66E6D3A63}">
      <dsp:nvSpPr>
        <dsp:cNvPr id="0" name=""/>
        <dsp:cNvSpPr/>
      </dsp:nvSpPr>
      <dsp:spPr>
        <a:xfrm rot="5400000">
          <a:off x="374458" y="-366290"/>
          <a:ext cx="1237801" cy="2059673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B372F1-8EF3-4532-ACC6-E65E1D63ACA2}">
      <dsp:nvSpPr>
        <dsp:cNvPr id="0" name=""/>
        <dsp:cNvSpPr/>
      </dsp:nvSpPr>
      <dsp:spPr>
        <a:xfrm>
          <a:off x="69880" y="258693"/>
          <a:ext cx="1859484" cy="28451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Direct Materials</a:t>
          </a:r>
          <a:endParaRPr lang="en-US" sz="2100" kern="1200" dirty="0"/>
        </a:p>
      </dsp:txBody>
      <dsp:txXfrm>
        <a:off x="69880" y="258693"/>
        <a:ext cx="1859484" cy="2845105"/>
      </dsp:txXfrm>
    </dsp:sp>
    <dsp:sp modelId="{B746139E-4627-4CCC-9299-5653D77ED24D}">
      <dsp:nvSpPr>
        <dsp:cNvPr id="0" name=""/>
        <dsp:cNvSpPr/>
      </dsp:nvSpPr>
      <dsp:spPr>
        <a:xfrm>
          <a:off x="348156" y="3373177"/>
          <a:ext cx="350846" cy="350846"/>
        </a:xfrm>
        <a:prstGeom prst="triangle">
          <a:avLst>
            <a:gd name="adj" fmla="val 1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769F8C-5820-4CB5-B01D-69A648973D8F}">
      <dsp:nvSpPr>
        <dsp:cNvPr id="0" name=""/>
        <dsp:cNvSpPr/>
      </dsp:nvSpPr>
      <dsp:spPr>
        <a:xfrm rot="5400000">
          <a:off x="2935148" y="-410930"/>
          <a:ext cx="1237801" cy="2059673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F7A15A-3ED1-4A32-B700-36B8D6BBE441}">
      <dsp:nvSpPr>
        <dsp:cNvPr id="0" name=""/>
        <dsp:cNvSpPr/>
      </dsp:nvSpPr>
      <dsp:spPr>
        <a:xfrm>
          <a:off x="2707475" y="177410"/>
          <a:ext cx="1859484" cy="16299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Direct Labor</a:t>
          </a:r>
          <a:endParaRPr lang="en-US" sz="2100" kern="1200" dirty="0"/>
        </a:p>
      </dsp:txBody>
      <dsp:txXfrm>
        <a:off x="2707475" y="177410"/>
        <a:ext cx="1859484" cy="1629947"/>
      </dsp:txXfrm>
    </dsp:sp>
    <dsp:sp modelId="{F6F2BEFC-1674-4E8D-98FF-DE4432BB887C}">
      <dsp:nvSpPr>
        <dsp:cNvPr id="0" name=""/>
        <dsp:cNvSpPr/>
      </dsp:nvSpPr>
      <dsp:spPr>
        <a:xfrm>
          <a:off x="350989" y="3836090"/>
          <a:ext cx="350846" cy="350846"/>
        </a:xfrm>
        <a:prstGeom prst="triangle">
          <a:avLst>
            <a:gd name="adj" fmla="val 1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E67CF4-39ED-4CC8-A27F-E45EA5D3AC44}">
      <dsp:nvSpPr>
        <dsp:cNvPr id="0" name=""/>
        <dsp:cNvSpPr/>
      </dsp:nvSpPr>
      <dsp:spPr>
        <a:xfrm rot="5400000">
          <a:off x="2631532" y="1444371"/>
          <a:ext cx="1237801" cy="2059673"/>
        </a:xfrm>
        <a:prstGeom prst="corner">
          <a:avLst>
            <a:gd name="adj1" fmla="val 16120"/>
            <a:gd name="adj2" fmla="val 1611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124EB5-2136-46F3-B2F4-41A5196C24A0}">
      <dsp:nvSpPr>
        <dsp:cNvPr id="0" name=""/>
        <dsp:cNvSpPr/>
      </dsp:nvSpPr>
      <dsp:spPr>
        <a:xfrm>
          <a:off x="5166003" y="225350"/>
          <a:ext cx="1859484" cy="16226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Manufacturing Overheads</a:t>
          </a:r>
          <a:endParaRPr lang="en-US" sz="2100" kern="1200" dirty="0"/>
        </a:p>
      </dsp:txBody>
      <dsp:txXfrm>
        <a:off x="5166003" y="225350"/>
        <a:ext cx="1859484" cy="1622661"/>
      </dsp:txXfrm>
    </dsp:sp>
    <dsp:sp modelId="{D5E82CFA-3F05-41CB-A66C-3A904CCE06CE}">
      <dsp:nvSpPr>
        <dsp:cNvPr id="0" name=""/>
        <dsp:cNvSpPr/>
      </dsp:nvSpPr>
      <dsp:spPr>
        <a:xfrm>
          <a:off x="332912" y="2148841"/>
          <a:ext cx="350846" cy="350846"/>
        </a:xfrm>
        <a:prstGeom prst="triangle">
          <a:avLst>
            <a:gd name="adj" fmla="val 1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EAFCDC-2041-4C37-BE64-7627BAA16382}">
      <dsp:nvSpPr>
        <dsp:cNvPr id="0" name=""/>
        <dsp:cNvSpPr/>
      </dsp:nvSpPr>
      <dsp:spPr>
        <a:xfrm rot="5400000">
          <a:off x="5322181" y="-410933"/>
          <a:ext cx="1237801" cy="2059673"/>
        </a:xfrm>
        <a:prstGeom prst="corner">
          <a:avLst>
            <a:gd name="adj1" fmla="val 16120"/>
            <a:gd name="adj2" fmla="val 1611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C6068B-131B-444D-AF53-A5A2A6DC9AE7}">
      <dsp:nvSpPr>
        <dsp:cNvPr id="0" name=""/>
        <dsp:cNvSpPr/>
      </dsp:nvSpPr>
      <dsp:spPr>
        <a:xfrm>
          <a:off x="2393135" y="2025800"/>
          <a:ext cx="4458690" cy="18794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These costs that are classified are important in the animal daycare business to enable it to be able to meet its mission and vision </a:t>
          </a:r>
          <a:endParaRPr lang="en-US" sz="2100" kern="1200" dirty="0"/>
        </a:p>
      </dsp:txBody>
      <dsp:txXfrm>
        <a:off x="2393135" y="2025800"/>
        <a:ext cx="4458690" cy="1879410"/>
      </dsp:txXfrm>
    </dsp:sp>
    <dsp:sp modelId="{F62C0D9F-BF11-4D63-A28B-80FA21343A28}">
      <dsp:nvSpPr>
        <dsp:cNvPr id="0" name=""/>
        <dsp:cNvSpPr/>
      </dsp:nvSpPr>
      <dsp:spPr>
        <a:xfrm>
          <a:off x="354071" y="2729468"/>
          <a:ext cx="350846" cy="350846"/>
        </a:xfrm>
        <a:prstGeom prst="triangle">
          <a:avLst>
            <a:gd name="adj" fmla="val 1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06DEFD-3E20-41CA-8CC7-585BE7A02A00}">
      <dsp:nvSpPr>
        <dsp:cNvPr id="0" name=""/>
        <dsp:cNvSpPr/>
      </dsp:nvSpPr>
      <dsp:spPr>
        <a:xfrm rot="5400000">
          <a:off x="7906522" y="-409114"/>
          <a:ext cx="1237801" cy="2059673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1336A4-814F-45EF-B582-2466B0D2E2A7}">
      <dsp:nvSpPr>
        <dsp:cNvPr id="0" name=""/>
        <dsp:cNvSpPr/>
      </dsp:nvSpPr>
      <dsp:spPr>
        <a:xfrm>
          <a:off x="7698008" y="218135"/>
          <a:ext cx="1742522" cy="14682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Period Costs</a:t>
          </a:r>
          <a:endParaRPr lang="en-US" sz="2100" kern="1200" dirty="0"/>
        </a:p>
      </dsp:txBody>
      <dsp:txXfrm>
        <a:off x="7698008" y="218135"/>
        <a:ext cx="1742522" cy="14682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B33BB8-6C7A-4BE0-9B55-9EAC48D52EC6}" type="datetimeFigureOut">
              <a:rPr lang="en-US"/>
              <a:t>12/21/2018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F7AA83-DE31-4E93-AB07-EF7FB05F667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1290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1EF64-F73B-4314-BB6F-BC0937BBDF19}" type="datetimeFigureOut">
              <a:rPr lang="en-US"/>
              <a:t>12/21/2018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5E2820-AFE1-45FA-949E-17BDB534E1D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57997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91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42409-6A04-4DC6-AC3A-D3758287A8F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935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Provide</a:t>
            </a:r>
            <a:r>
              <a:rPr lang="en-US" baseline="0" dirty="0" smtClean="0"/>
              <a:t> a brief explanation to the Investors how these services would stand out for my company as compared to other companies which are dealing with animal care.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1491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 example of Direct costs would be Food and Water Bowls and Fencing</a:t>
            </a:r>
            <a:r>
              <a:rPr lang="en-US" baseline="0" dirty="0" smtClean="0"/>
              <a:t> od Daycare area.</a:t>
            </a:r>
          </a:p>
          <a:p>
            <a:r>
              <a:rPr lang="en-US" baseline="0" dirty="0" smtClean="0"/>
              <a:t>An example of Direct Labor would be pay to the receptionist and Day care attendant</a:t>
            </a:r>
          </a:p>
          <a:p>
            <a:r>
              <a:rPr lang="en-US" baseline="0" dirty="0" smtClean="0"/>
              <a:t>An example of Manufacturing overheads are Costs of kennel and Shampoo</a:t>
            </a:r>
          </a:p>
          <a:p>
            <a:r>
              <a:rPr lang="en-US" baseline="0" dirty="0" smtClean="0"/>
              <a:t>An example of periodic costs is depreciation of the kennels over time.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9149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 need to explain to them the figures are an estimate assuming</a:t>
            </a:r>
            <a:r>
              <a:rPr lang="en-US" baseline="0" dirty="0" smtClean="0"/>
              <a:t> everything goes well for the daycare business. You can Mention some examples of fixed costs are: Bowls, towel and Kennel attendant.</a:t>
            </a:r>
          </a:p>
          <a:p>
            <a:r>
              <a:rPr lang="en-US" baseline="0" dirty="0" smtClean="0"/>
              <a:t>Some examples of fixed costs are depreciation, Rent, Insurance and maybe a loan (Taken to finance the business operations)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6656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Contribution margin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represents the incremental profit generated for each product/unit sold and is computed as the selling price per unit minus the variable cost per unit. Also known as Profit per unit. The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variable cost has been picked from slide 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4821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Break-even analysis is a calculation of the point at which revenues equal expenses</a:t>
            </a:r>
          </a:p>
          <a:p>
            <a:r>
              <a:rPr lang="en-US" dirty="0" smtClean="0"/>
              <a:t>Figures</a:t>
            </a:r>
            <a:r>
              <a:rPr lang="en-US" baseline="0" dirty="0" smtClean="0"/>
              <a:t> for Fixed costs and Contribution margin have been picked from slides 6 and 7 Respectively.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9923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Detail to the</a:t>
            </a:r>
            <a:r>
              <a:rPr lang="en-US" baseline="0" dirty="0" smtClean="0"/>
              <a:t> Investor the details of the various Direct Materials and Labor Overheads. Make it cleat this is just a tentative format subject to change depending on the business prospects and operations.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8242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grooming,</a:t>
            </a:r>
            <a:r>
              <a:rPr lang="en-US" baseline="0" dirty="0" smtClean="0"/>
              <a:t> Daycare and Boarding Incomes are just an estimate.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1791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Variance analysis has been calculated based on the Data given for Grooming Labor</a:t>
            </a:r>
            <a:r>
              <a:rPr lang="en-US" baseline="0" dirty="0" smtClean="0"/>
              <a:t> and Grooming Materials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002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3" y="304800"/>
            <a:ext cx="7091361" cy="2793906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6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3108804"/>
            <a:ext cx="7091361" cy="8382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B9702-7FBF-4720-8670-571C5E7EEDDE}" type="datetime1">
              <a:rPr lang="en-US"/>
              <a:t>12/21/2018</a:t>
            </a:fld>
            <a:endParaRPr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0547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AF48E-ABA0-4B58-B562-D1D7408067C4}" type="datetime1">
              <a:rPr lang="en-US"/>
              <a:t>12/21/2018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9990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0013" y="1600200"/>
            <a:ext cx="6400801" cy="2486025"/>
          </a:xfrm>
        </p:spPr>
        <p:txBody>
          <a:bodyPr anchor="b">
            <a:normAutofit/>
          </a:bodyPr>
          <a:lstStyle>
            <a:lvl1pPr>
              <a:defRPr sz="5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0011" y="4105029"/>
            <a:ext cx="6400801" cy="914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5034C-8BD9-4B0C-893B-33834FAB227F}" type="datetime1">
              <a:rPr lang="en-US"/>
              <a:t>12/21/2018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17916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8213" y="1600200"/>
            <a:ext cx="4572000" cy="4114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08813" y="1600200"/>
            <a:ext cx="4572000" cy="4114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787AA-CBCD-47F9-A04C-7106C508CDE4}" type="datetime1">
              <a:rPr lang="en-US"/>
              <a:t>12/21/2018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751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4572000" cy="823912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8213" y="2505075"/>
            <a:ext cx="4572000" cy="33375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008813" y="1600200"/>
            <a:ext cx="4572000" cy="823912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008813" y="2505075"/>
            <a:ext cx="4572000" cy="33375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CC9DD-75F5-4611-BA0B-CFB1A226639C}" type="datetime1">
              <a:rPr lang="en-US"/>
              <a:t>12/21/2018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33046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0F1F9-2D3D-4243-878F-D000C3F2A1C4}" type="datetime1">
              <a:rPr lang="en-US"/>
              <a:t>12/21/2018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9830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BCBE8-1824-4658-A8BB-BECFAEB7E35A}" type="datetime1">
              <a:rPr lang="en-US"/>
              <a:t>12/21/2018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2526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813" y="533400"/>
            <a:ext cx="6858000" cy="4800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5CD17-C377-4DE5-9FCA-CC7471605C58}" type="datetime1">
              <a:rPr lang="en-US"/>
              <a:t>12/21/2018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7700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293812" y="533400"/>
            <a:ext cx="6858001" cy="4800600"/>
          </a:xfrm>
          <a:prstGeom prst="roundRect">
            <a:avLst>
              <a:gd name="adj" fmla="val 4409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1408112" y="647700"/>
            <a:ext cx="6629400" cy="4572000"/>
          </a:xfrm>
          <a:prstGeom prst="roundRect">
            <a:avLst>
              <a:gd name="adj" fmla="val 3725"/>
            </a:avLst>
          </a:prstGeom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E9F02-BE96-4BAE-86A5-1FA60D24CAE2}" type="datetime1">
              <a:rPr lang="en-US"/>
              <a:t>12/21/2018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39301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7AEA-BBBB-4C9B-AB23-214EAA8AB789}" type="datetime1">
              <a:rPr lang="en-US"/>
              <a:t>12/21/2018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766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65014" y="304801"/>
            <a:ext cx="17158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9800" y="304801"/>
            <a:ext cx="7502814" cy="5410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1CA30-F5CD-4CA0-B16A-349C6F830700}" type="datetime1">
              <a:rPr lang="en-US"/>
              <a:t>12/21/2018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9497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8213" y="304800"/>
            <a:ext cx="9372600" cy="12004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93726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3576" y="6505078"/>
            <a:ext cx="9640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9D3B9702-7FBF-4720-8670-571C5E7EEDDE}" type="datetime1">
              <a:rPr lang="en-US" smtClean="0"/>
              <a:pPr/>
              <a:t>12/21/2018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0159" y="6505078"/>
            <a:ext cx="687641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80814" y="6280298"/>
            <a:ext cx="533399" cy="3491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rgbClr val="AB3C19"/>
                </a:solidFill>
              </a:defRPr>
            </a:lvl1pPr>
          </a:lstStyle>
          <a:p>
            <a:fld id="{8FDBFFB2-86D9-4B8F-A59A-553A60B94BB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255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PAWZ ANIMAL SPA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Fransaita Hazelwood</a:t>
            </a:r>
          </a:p>
          <a:p>
            <a:r>
              <a:rPr lang="en-US" dirty="0" smtClean="0"/>
              <a:t>ACC 202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4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PAWZ ANIMAL SPA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Mission: PAWZ Animal Spa’s mission is to provide excellent animal care in a pet friendly environment while ensuring our customers receive excellent service in a playful atmosphere.</a:t>
            </a:r>
            <a:endParaRPr lang="en-US" dirty="0"/>
          </a:p>
          <a:p>
            <a:r>
              <a:rPr lang="en-US" dirty="0" smtClean="0"/>
              <a:t>Vision: </a:t>
            </a:r>
            <a:r>
              <a:rPr lang="en-US" dirty="0" smtClean="0"/>
              <a:t>To be the leading animal care provider with a hands on experience providing individual attention so each animal has the best experience.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928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Bathing and Drying</a:t>
            </a:r>
            <a:endParaRPr lang="en-US" dirty="0"/>
          </a:p>
          <a:p>
            <a:r>
              <a:rPr lang="en-US" dirty="0" smtClean="0"/>
              <a:t>Ear Cleaning/ Full body cleaning</a:t>
            </a:r>
            <a:endParaRPr lang="en-US" dirty="0"/>
          </a:p>
          <a:p>
            <a:r>
              <a:rPr lang="en-US" dirty="0" smtClean="0"/>
              <a:t>Hair Trimming </a:t>
            </a:r>
          </a:p>
          <a:p>
            <a:r>
              <a:rPr lang="en-US" dirty="0" smtClean="0"/>
              <a:t>Hair Cutting and styling</a:t>
            </a:r>
          </a:p>
          <a:p>
            <a:r>
              <a:rPr lang="en-US" dirty="0" smtClean="0"/>
              <a:t>Nail clipping and nail art</a:t>
            </a:r>
          </a:p>
          <a:p>
            <a:r>
              <a:rPr lang="en-US" dirty="0" smtClean="0"/>
              <a:t>Tick and Flea Treatment</a:t>
            </a:r>
          </a:p>
          <a:p>
            <a:r>
              <a:rPr lang="en-US" dirty="0" smtClean="0"/>
              <a:t>Deep Conditioning w/ bathing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169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Location and Facility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PAWZ Animal Spa would be in Midtown Manhattan located in NYC. Which provides clients an easy and accessible location for convenience.</a:t>
            </a:r>
          </a:p>
          <a:p>
            <a:r>
              <a:rPr lang="en-US" dirty="0" smtClean="0"/>
              <a:t>The spa would be about 200-250 square feet.</a:t>
            </a:r>
          </a:p>
          <a:p>
            <a:r>
              <a:rPr lang="en-US" dirty="0" smtClean="0"/>
              <a:t>The rent for our location is estimated to be $386.90 a day based on 12 dogs per day. </a:t>
            </a:r>
          </a:p>
          <a:p>
            <a:r>
              <a:rPr lang="en-US" dirty="0" smtClean="0"/>
              <a:t>The pet population in NYC is 1.1 million. The break down would be 600,000 dogs and 500,000 cats.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529" y="2036233"/>
            <a:ext cx="4364567" cy="3242733"/>
          </a:xfrm>
        </p:spPr>
      </p:pic>
    </p:spTree>
    <p:extLst>
      <p:ext uri="{BB962C8B-B14F-4D97-AF65-F5344CB8AC3E}">
        <p14:creationId xmlns:p14="http://schemas.microsoft.com/office/powerpoint/2010/main" val="2327499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039" y="304800"/>
            <a:ext cx="9081453" cy="568960"/>
          </a:xfrm>
        </p:spPr>
        <p:txBody>
          <a:bodyPr/>
          <a:lstStyle/>
          <a:p>
            <a:r>
              <a:rPr lang="en-US" dirty="0" smtClean="0"/>
              <a:t>Cost Classification</a:t>
            </a:r>
            <a:endParaRPr lang="en-US" dirty="0"/>
          </a:p>
        </p:txBody>
      </p:sp>
      <p:graphicFrame>
        <p:nvGraphicFramePr>
          <p:cNvPr id="15" name="Content Placeholder 14" descr="Step Up Process diagram showing 5 steps ascending" title="SmartArt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5101271"/>
              </p:ext>
            </p:extLst>
          </p:nvPr>
        </p:nvGraphicFramePr>
        <p:xfrm>
          <a:off x="0" y="873760"/>
          <a:ext cx="11296333" cy="4841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62506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4173" y="1"/>
            <a:ext cx="6402387" cy="609599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Variable and Fixed Costs</a:t>
            </a:r>
            <a:endParaRPr lang="en-US" sz="4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873760"/>
            <a:ext cx="10952480" cy="50800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Grooming: Assuming we have 5 grooms per day, the Variable costs will be $9.97 and fixed costs will be $2,367.92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Daycare: Assuming we will receive 22 dogs per day, one of the major variable cost will be relating to the Day Care attendant which will make an estimated total of $4.65 and fixed costs of $858.44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Boarding: Assuming we board 12 dogs per day, And the kennel attendant will have to work for an estimated variable cost of $7.36 and a fixed cost of $1378.99 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5684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06400" y="284481"/>
            <a:ext cx="11216640" cy="5364479"/>
          </a:xfrm>
        </p:spPr>
        <p:txBody>
          <a:bodyPr/>
          <a:lstStyle/>
          <a:p>
            <a:r>
              <a:rPr lang="en-US" sz="1600" dirty="0"/>
              <a:t>	</a:t>
            </a:r>
            <a:r>
              <a:rPr lang="en-US" sz="1600" dirty="0" smtClean="0"/>
              <a:t>                                             </a:t>
            </a:r>
            <a:r>
              <a:rPr lang="en-US" sz="1600" b="1" u="sng" dirty="0" smtClean="0"/>
              <a:t>DAY </a:t>
            </a:r>
            <a:r>
              <a:rPr lang="en-US" sz="1600" b="1" u="sng" dirty="0"/>
              <a:t>CARE		</a:t>
            </a:r>
            <a:r>
              <a:rPr lang="en-US" sz="1600" b="1" u="sng" dirty="0" smtClean="0"/>
              <a:t>BOARDING        GROOMING</a:t>
            </a:r>
            <a:r>
              <a:rPr lang="en-US" sz="1600" b="1" u="sng" dirty="0"/>
              <a:t>	</a:t>
            </a:r>
          </a:p>
          <a:p>
            <a:r>
              <a:rPr lang="en-US" sz="1600" dirty="0"/>
              <a:t>						</a:t>
            </a:r>
          </a:p>
          <a:p>
            <a:r>
              <a:rPr lang="en-US" sz="1600" dirty="0"/>
              <a:t>Sales Price	</a:t>
            </a:r>
            <a:r>
              <a:rPr lang="en-US" sz="1600" dirty="0" smtClean="0"/>
              <a:t>                                  </a:t>
            </a:r>
            <a:r>
              <a:rPr lang="en-US" sz="1600" dirty="0"/>
              <a:t>$18.00 		 $25.00 		 $25.00 	</a:t>
            </a:r>
          </a:p>
          <a:p>
            <a:r>
              <a:rPr lang="en-US" sz="1600" dirty="0"/>
              <a:t>Variable Cost per Unit</a:t>
            </a:r>
            <a:r>
              <a:rPr lang="en-US" sz="1600" u="sng" dirty="0"/>
              <a:t>	 </a:t>
            </a:r>
            <a:r>
              <a:rPr lang="en-US" sz="1600" u="sng" dirty="0" smtClean="0"/>
              <a:t>                    4.65 </a:t>
            </a:r>
            <a:r>
              <a:rPr lang="en-US" sz="1600" u="sng" dirty="0"/>
              <a:t>		 7.36 		 </a:t>
            </a:r>
            <a:r>
              <a:rPr lang="en-US" sz="1600" u="sng" dirty="0" smtClean="0"/>
              <a:t>   9.97 </a:t>
            </a:r>
            <a:r>
              <a:rPr lang="en-US" sz="1600" dirty="0"/>
              <a:t>	</a:t>
            </a:r>
          </a:p>
          <a:p>
            <a:r>
              <a:rPr lang="en-US" sz="1600" dirty="0"/>
              <a:t>					</a:t>
            </a:r>
          </a:p>
          <a:p>
            <a:r>
              <a:rPr lang="en-US" sz="1600" dirty="0"/>
              <a:t>Contribution Margin	</a:t>
            </a:r>
            <a:r>
              <a:rPr lang="en-US" sz="1600" u="sng" dirty="0"/>
              <a:t> </a:t>
            </a:r>
            <a:r>
              <a:rPr lang="en-US" sz="1600" u="sng" dirty="0" smtClean="0"/>
              <a:t>                    $</a:t>
            </a:r>
            <a:r>
              <a:rPr lang="en-US" sz="1600" u="sng" dirty="0"/>
              <a:t>13.35 		 $17.64 		 $15.03</a:t>
            </a:r>
            <a:r>
              <a:rPr lang="en-US" sz="1600" dirty="0"/>
              <a:t> </a:t>
            </a:r>
            <a:r>
              <a:rPr lang="en-US" dirty="0"/>
              <a:t>	</a:t>
            </a:r>
          </a:p>
          <a:p>
            <a:r>
              <a:rPr lang="en-US" dirty="0"/>
              <a:t>						</a:t>
            </a:r>
          </a:p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873760" y="2277477"/>
            <a:ext cx="10707053" cy="2322178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The sales Price per unit of Day Care is an estimate of $ 18.00 for Boarding is $25.00 and Grooming is also $25.00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149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0560" y="1443841"/>
            <a:ext cx="9144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	</a:t>
            </a:r>
            <a:r>
              <a:rPr lang="en-US" dirty="0" smtClean="0"/>
              <a:t>                DAY </a:t>
            </a:r>
            <a:r>
              <a:rPr lang="en-US" dirty="0"/>
              <a:t>CARE		BOARDING		GROOMING</a:t>
            </a:r>
          </a:p>
          <a:p>
            <a:r>
              <a:rPr lang="en-US" dirty="0"/>
              <a:t>					</a:t>
            </a:r>
          </a:p>
          <a:p>
            <a:r>
              <a:rPr lang="en-US" dirty="0"/>
              <a:t>Sales Price	</a:t>
            </a:r>
            <a:r>
              <a:rPr lang="en-US" dirty="0" smtClean="0"/>
              <a:t>       </a:t>
            </a:r>
            <a:r>
              <a:rPr lang="en-US" dirty="0"/>
              <a:t>$18.00 		 $25.00 		</a:t>
            </a:r>
            <a:r>
              <a:rPr lang="en-US" dirty="0" smtClean="0"/>
              <a:t>               </a:t>
            </a:r>
            <a:r>
              <a:rPr lang="en-US" dirty="0"/>
              <a:t>$25.00 </a:t>
            </a:r>
          </a:p>
          <a:p>
            <a:r>
              <a:rPr lang="en-US" dirty="0"/>
              <a:t>					</a:t>
            </a:r>
            <a:r>
              <a:rPr lang="en-US" dirty="0" smtClean="0"/>
              <a:t>  </a:t>
            </a:r>
            <a:endParaRPr lang="en-US" dirty="0"/>
          </a:p>
          <a:p>
            <a:r>
              <a:rPr lang="en-US" dirty="0"/>
              <a:t>Fixed Costs	</a:t>
            </a:r>
            <a:r>
              <a:rPr lang="en-US" dirty="0" smtClean="0"/>
              <a:t>       </a:t>
            </a:r>
            <a:r>
              <a:rPr lang="en-US" dirty="0"/>
              <a:t>$858 		 $1,379 		</a:t>
            </a:r>
            <a:r>
              <a:rPr lang="en-US" dirty="0" smtClean="0"/>
              <a:t>               </a:t>
            </a:r>
            <a:r>
              <a:rPr lang="en-US" dirty="0"/>
              <a:t>$2,368 </a:t>
            </a:r>
          </a:p>
          <a:p>
            <a:r>
              <a:rPr lang="en-US" dirty="0"/>
              <a:t>					</a:t>
            </a:r>
          </a:p>
          <a:p>
            <a:r>
              <a:rPr lang="en-US" dirty="0"/>
              <a:t>Contribution </a:t>
            </a:r>
            <a:r>
              <a:rPr lang="en-US" dirty="0" smtClean="0"/>
              <a:t>Margin     $13.35 </a:t>
            </a:r>
            <a:r>
              <a:rPr lang="en-US" dirty="0"/>
              <a:t>		 $17.64 		</a:t>
            </a:r>
            <a:r>
              <a:rPr lang="en-US" dirty="0" smtClean="0"/>
              <a:t>               </a:t>
            </a:r>
            <a:r>
              <a:rPr lang="en-US" dirty="0"/>
              <a:t>$</a:t>
            </a:r>
            <a:r>
              <a:rPr lang="en-US" dirty="0" smtClean="0"/>
              <a:t>15.03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Break- even =Fixed costs/Contribution Margin </a:t>
            </a:r>
            <a:endParaRPr lang="en-US" dirty="0"/>
          </a:p>
          <a:p>
            <a:r>
              <a:rPr lang="en-US" dirty="0"/>
              <a:t>					</a:t>
            </a:r>
          </a:p>
        </p:txBody>
      </p:sp>
    </p:spTree>
    <p:extLst>
      <p:ext uri="{BB962C8B-B14F-4D97-AF65-F5344CB8AC3E}">
        <p14:creationId xmlns:p14="http://schemas.microsoft.com/office/powerpoint/2010/main" val="1228351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8963370" cy="715616"/>
          </a:xfrm>
        </p:spPr>
        <p:txBody>
          <a:bodyPr>
            <a:noAutofit/>
          </a:bodyPr>
          <a:lstStyle/>
          <a:p>
            <a:r>
              <a:rPr lang="en-US" sz="2300" dirty="0" smtClean="0"/>
              <a:t>The Statement of Cost of Goods Manufactured is as follows</a:t>
            </a:r>
            <a:endParaRPr lang="en-US" sz="23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2196959"/>
              </p:ext>
            </p:extLst>
          </p:nvPr>
        </p:nvGraphicFramePr>
        <p:xfrm>
          <a:off x="993912" y="1152939"/>
          <a:ext cx="10277063" cy="5208734"/>
        </p:xfrm>
        <a:graphic>
          <a:graphicData uri="http://schemas.openxmlformats.org/drawingml/2006/table">
            <a:tbl>
              <a:tblPr>
                <a:tableStyleId>{B301B821-A1FF-4177-AEE7-76D212191A09}</a:tableStyleId>
              </a:tblPr>
              <a:tblGrid>
                <a:gridCol w="6392167">
                  <a:extLst>
                    <a:ext uri="{9D8B030D-6E8A-4147-A177-3AD203B41FA5}">
                      <a16:colId xmlns:a16="http://schemas.microsoft.com/office/drawing/2014/main" val="2561741528"/>
                    </a:ext>
                  </a:extLst>
                </a:gridCol>
                <a:gridCol w="1846014">
                  <a:extLst>
                    <a:ext uri="{9D8B030D-6E8A-4147-A177-3AD203B41FA5}">
                      <a16:colId xmlns:a16="http://schemas.microsoft.com/office/drawing/2014/main" val="2192284506"/>
                    </a:ext>
                  </a:extLst>
                </a:gridCol>
                <a:gridCol w="2038882">
                  <a:extLst>
                    <a:ext uri="{9D8B030D-6E8A-4147-A177-3AD203B41FA5}">
                      <a16:colId xmlns:a16="http://schemas.microsoft.com/office/drawing/2014/main" val="3395567616"/>
                    </a:ext>
                  </a:extLst>
                </a:gridCol>
              </a:tblGrid>
              <a:tr h="238539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500" u="sng" strike="noStrike" dirty="0">
                          <a:effectLst/>
                        </a:rPr>
                        <a:t>            Amounts</a:t>
                      </a:r>
                      <a:endParaRPr lang="en-US" sz="15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438566"/>
                  </a:ext>
                </a:extLst>
              </a:tr>
              <a:tr h="201238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</a:rPr>
                        <a:t>$</a:t>
                      </a:r>
                      <a:endParaRPr lang="en-US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</a:rPr>
                        <a:t>$</a:t>
                      </a:r>
                      <a:endParaRPr lang="en-US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extLst>
                  <a:ext uri="{0D108BD9-81ED-4DB2-BD59-A6C34878D82A}">
                    <a16:rowId xmlns:a16="http://schemas.microsoft.com/office/drawing/2014/main" val="428135809"/>
                  </a:ext>
                </a:extLst>
              </a:tr>
              <a:tr h="20123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Beginning Work in Process Inventory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         10,000 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extLst>
                  <a:ext uri="{0D108BD9-81ED-4DB2-BD59-A6C34878D82A}">
                    <a16:rowId xmlns:a16="http://schemas.microsoft.com/office/drawing/2014/main" val="1999442197"/>
                  </a:ext>
                </a:extLst>
              </a:tr>
              <a:tr h="20123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Direct Materials: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extLst>
                  <a:ext uri="{0D108BD9-81ED-4DB2-BD59-A6C34878D82A}">
                    <a16:rowId xmlns:a16="http://schemas.microsoft.com/office/drawing/2014/main" val="2460777455"/>
                  </a:ext>
                </a:extLst>
              </a:tr>
              <a:tr h="20123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Materials - Beginning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extLst>
                  <a:ext uri="{0D108BD9-81ED-4DB2-BD59-A6C34878D82A}">
                    <a16:rowId xmlns:a16="http://schemas.microsoft.com/office/drawing/2014/main" val="1085834750"/>
                  </a:ext>
                </a:extLst>
              </a:tr>
              <a:tr h="20123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Add: Purchases for month of January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         1,500 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extLst>
                  <a:ext uri="{0D108BD9-81ED-4DB2-BD59-A6C34878D82A}">
                    <a16:rowId xmlns:a16="http://schemas.microsoft.com/office/drawing/2014/main" val="576547330"/>
                  </a:ext>
                </a:extLst>
              </a:tr>
              <a:tr h="201238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extLst>
                  <a:ext uri="{0D108BD9-81ED-4DB2-BD59-A6C34878D82A}">
                    <a16:rowId xmlns:a16="http://schemas.microsoft.com/office/drawing/2014/main" val="3370677290"/>
                  </a:ext>
                </a:extLst>
              </a:tr>
              <a:tr h="20123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Materials Available for Use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            800 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extLst>
                  <a:ext uri="{0D108BD9-81ED-4DB2-BD59-A6C34878D82A}">
                    <a16:rowId xmlns:a16="http://schemas.microsoft.com/office/drawing/2014/main" val="3996170797"/>
                  </a:ext>
                </a:extLst>
              </a:tr>
              <a:tr h="20123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Deduct: Ending Materials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          (300)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extLst>
                  <a:ext uri="{0D108BD9-81ED-4DB2-BD59-A6C34878D82A}">
                    <a16:rowId xmlns:a16="http://schemas.microsoft.com/office/drawing/2014/main" val="4200468002"/>
                  </a:ext>
                </a:extLst>
              </a:tr>
              <a:tr h="201238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extLst>
                  <a:ext uri="{0D108BD9-81ED-4DB2-BD59-A6C34878D82A}">
                    <a16:rowId xmlns:a16="http://schemas.microsoft.com/office/drawing/2014/main" val="3870700706"/>
                  </a:ext>
                </a:extLst>
              </a:tr>
              <a:tr h="364241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Materials Used in Production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         (2,000)</a:t>
                      </a:r>
                      <a:endParaRPr lang="en-US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extLst>
                  <a:ext uri="{0D108BD9-81ED-4DB2-BD59-A6C34878D82A}">
                    <a16:rowId xmlns:a16="http://schemas.microsoft.com/office/drawing/2014/main" val="1816085501"/>
                  </a:ext>
                </a:extLst>
              </a:tr>
              <a:tr h="201238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extLst>
                  <a:ext uri="{0D108BD9-81ED-4DB2-BD59-A6C34878D82A}">
                    <a16:rowId xmlns:a16="http://schemas.microsoft.com/office/drawing/2014/main" val="1268526041"/>
                  </a:ext>
                </a:extLst>
              </a:tr>
              <a:tr h="364241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Direct Labor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         (1,400)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extLst>
                  <a:ext uri="{0D108BD9-81ED-4DB2-BD59-A6C34878D82A}">
                    <a16:rowId xmlns:a16="http://schemas.microsoft.com/office/drawing/2014/main" val="274045242"/>
                  </a:ext>
                </a:extLst>
              </a:tr>
              <a:tr h="20123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Factory Overhead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sng" strike="noStrike">
                          <a:effectLst/>
                        </a:rPr>
                        <a:t>            (600)</a:t>
                      </a:r>
                      <a:endParaRPr lang="en-US" sz="1500" b="0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extLst>
                  <a:ext uri="{0D108BD9-81ED-4DB2-BD59-A6C34878D82A}">
                    <a16:rowId xmlns:a16="http://schemas.microsoft.com/office/drawing/2014/main" val="3104131028"/>
                  </a:ext>
                </a:extLst>
              </a:tr>
              <a:tr h="201238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extLst>
                  <a:ext uri="{0D108BD9-81ED-4DB2-BD59-A6C34878D82A}">
                    <a16:rowId xmlns:a16="http://schemas.microsoft.com/office/drawing/2014/main" val="3935647759"/>
                  </a:ext>
                </a:extLst>
              </a:tr>
              <a:tr h="201238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Total Manufacturing Overhead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           6,000 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extLst>
                  <a:ext uri="{0D108BD9-81ED-4DB2-BD59-A6C34878D82A}">
                    <a16:rowId xmlns:a16="http://schemas.microsoft.com/office/drawing/2014/main" val="527799251"/>
                  </a:ext>
                </a:extLst>
              </a:tr>
              <a:tr h="201238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extLst>
                  <a:ext uri="{0D108BD9-81ED-4DB2-BD59-A6C34878D82A}">
                    <a16:rowId xmlns:a16="http://schemas.microsoft.com/office/drawing/2014/main" val="1298969924"/>
                  </a:ext>
                </a:extLst>
              </a:tr>
              <a:tr h="201238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Deduct:  Ending Work in Process Inventory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sng" strike="noStrike">
                          <a:effectLst/>
                        </a:rPr>
                        <a:t>                  -   </a:t>
                      </a:r>
                      <a:endParaRPr lang="en-US" sz="1500" b="0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extLst>
                  <a:ext uri="{0D108BD9-81ED-4DB2-BD59-A6C34878D82A}">
                    <a16:rowId xmlns:a16="http://schemas.microsoft.com/office/drawing/2014/main" val="2304030081"/>
                  </a:ext>
                </a:extLst>
              </a:tr>
              <a:tr h="201238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extLst>
                  <a:ext uri="{0D108BD9-81ED-4DB2-BD59-A6C34878D82A}">
                    <a16:rowId xmlns:a16="http://schemas.microsoft.com/office/drawing/2014/main" val="3678496241"/>
                  </a:ext>
                </a:extLst>
              </a:tr>
              <a:tr h="211299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Cost of Goods Manufactured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sng" strike="noStrike" dirty="0">
                          <a:effectLst/>
                        </a:rPr>
                        <a:t>           6,000 </a:t>
                      </a:r>
                      <a:endParaRPr lang="en-US" sz="15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extLst>
                  <a:ext uri="{0D108BD9-81ED-4DB2-BD59-A6C34878D82A}">
                    <a16:rowId xmlns:a16="http://schemas.microsoft.com/office/drawing/2014/main" val="2910657456"/>
                  </a:ext>
                </a:extLst>
              </a:tr>
              <a:tr h="201238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75" marR="9075" marT="9075" marB="0" anchor="b"/>
                </a:tc>
                <a:extLst>
                  <a:ext uri="{0D108BD9-81ED-4DB2-BD59-A6C34878D82A}">
                    <a16:rowId xmlns:a16="http://schemas.microsoft.com/office/drawing/2014/main" val="24777172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2944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77786" y="0"/>
            <a:ext cx="9703027" cy="587829"/>
          </a:xfrm>
        </p:spPr>
        <p:txBody>
          <a:bodyPr>
            <a:normAutofit/>
          </a:bodyPr>
          <a:lstStyle/>
          <a:p>
            <a:r>
              <a:rPr lang="en-US" sz="2200" dirty="0" smtClean="0"/>
              <a:t>The following represents the Income statement</a:t>
            </a:r>
            <a:endParaRPr lang="en-US" sz="22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4004180"/>
              </p:ext>
            </p:extLst>
          </p:nvPr>
        </p:nvGraphicFramePr>
        <p:xfrm>
          <a:off x="556591" y="587829"/>
          <a:ext cx="10098158" cy="7144998"/>
        </p:xfrm>
        <a:graphic>
          <a:graphicData uri="http://schemas.openxmlformats.org/drawingml/2006/table">
            <a:tbl>
              <a:tblPr>
                <a:tableStyleId>{B301B821-A1FF-4177-AEE7-76D212191A09}</a:tableStyleId>
              </a:tblPr>
              <a:tblGrid>
                <a:gridCol w="1788601">
                  <a:extLst>
                    <a:ext uri="{9D8B030D-6E8A-4147-A177-3AD203B41FA5}">
                      <a16:colId xmlns:a16="http://schemas.microsoft.com/office/drawing/2014/main" val="3468564381"/>
                    </a:ext>
                  </a:extLst>
                </a:gridCol>
                <a:gridCol w="4136147">
                  <a:extLst>
                    <a:ext uri="{9D8B030D-6E8A-4147-A177-3AD203B41FA5}">
                      <a16:colId xmlns:a16="http://schemas.microsoft.com/office/drawing/2014/main" val="751734113"/>
                    </a:ext>
                  </a:extLst>
                </a:gridCol>
                <a:gridCol w="2086705">
                  <a:extLst>
                    <a:ext uri="{9D8B030D-6E8A-4147-A177-3AD203B41FA5}">
                      <a16:colId xmlns:a16="http://schemas.microsoft.com/office/drawing/2014/main" val="842562110"/>
                    </a:ext>
                  </a:extLst>
                </a:gridCol>
                <a:gridCol w="2086705">
                  <a:extLst>
                    <a:ext uri="{9D8B030D-6E8A-4147-A177-3AD203B41FA5}">
                      <a16:colId xmlns:a16="http://schemas.microsoft.com/office/drawing/2014/main" val="214656233"/>
                    </a:ext>
                  </a:extLst>
                </a:gridCol>
              </a:tblGrid>
              <a:tr h="52185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PAWZ ANIMAL SPA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extLst>
                  <a:ext uri="{0D108BD9-81ED-4DB2-BD59-A6C34878D82A}">
                    <a16:rowId xmlns:a16="http://schemas.microsoft.com/office/drawing/2014/main" val="606100309"/>
                  </a:ext>
                </a:extLst>
              </a:tr>
              <a:tr h="227934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Income Statement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extLst>
                  <a:ext uri="{0D108BD9-81ED-4DB2-BD59-A6C34878D82A}">
                    <a16:rowId xmlns:a16="http://schemas.microsoft.com/office/drawing/2014/main" val="49950699"/>
                  </a:ext>
                </a:extLst>
              </a:tr>
              <a:tr h="227934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For the Month Ended December 31, 2018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extLst>
                  <a:ext uri="{0D108BD9-81ED-4DB2-BD59-A6C34878D82A}">
                    <a16:rowId xmlns:a16="http://schemas.microsoft.com/office/drawing/2014/main" val="1960258868"/>
                  </a:ext>
                </a:extLst>
              </a:tr>
              <a:tr h="48978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extLst>
                  <a:ext uri="{0D108BD9-81ED-4DB2-BD59-A6C34878D82A}">
                    <a16:rowId xmlns:a16="http://schemas.microsoft.com/office/drawing/2014/main" val="14621477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extLst>
                  <a:ext uri="{0D108BD9-81ED-4DB2-BD59-A6C34878D82A}">
                    <a16:rowId xmlns:a16="http://schemas.microsoft.com/office/drawing/2014/main" val="7581837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extLst>
                  <a:ext uri="{0D108BD9-81ED-4DB2-BD59-A6C34878D82A}">
                    <a16:rowId xmlns:a16="http://schemas.microsoft.com/office/drawing/2014/main" val="2941578490"/>
                  </a:ext>
                </a:extLst>
              </a:tr>
              <a:tr h="227934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Revenue: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extLst>
                  <a:ext uri="{0D108BD9-81ED-4DB2-BD59-A6C34878D82A}">
                    <a16:rowId xmlns:a16="http://schemas.microsoft.com/office/drawing/2014/main" val="1725416015"/>
                  </a:ext>
                </a:extLst>
              </a:tr>
              <a:tr h="258613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Grooming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   12,000.00 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extLst>
                  <a:ext uri="{0D108BD9-81ED-4DB2-BD59-A6C34878D82A}">
                    <a16:rowId xmlns:a16="http://schemas.microsoft.com/office/drawing/2014/main" val="3268698133"/>
                  </a:ext>
                </a:extLst>
              </a:tr>
              <a:tr h="258613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Day Care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   10,000.00 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extLst>
                  <a:ext uri="{0D108BD9-81ED-4DB2-BD59-A6C34878D82A}">
                    <a16:rowId xmlns:a16="http://schemas.microsoft.com/office/drawing/2014/main" val="2337069778"/>
                  </a:ext>
                </a:extLst>
              </a:tr>
              <a:tr h="258613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Boarding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     8,000.00 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extLst>
                  <a:ext uri="{0D108BD9-81ED-4DB2-BD59-A6C34878D82A}">
                    <a16:rowId xmlns:a16="http://schemas.microsoft.com/office/drawing/2014/main" val="1032378356"/>
                  </a:ext>
                </a:extLst>
              </a:tr>
              <a:tr h="227934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extLst>
                  <a:ext uri="{0D108BD9-81ED-4DB2-BD59-A6C34878D82A}">
                    <a16:rowId xmlns:a16="http://schemas.microsoft.com/office/drawing/2014/main" val="228716215"/>
                  </a:ext>
                </a:extLst>
              </a:tr>
              <a:tr h="258613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Tota Revenue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   30,000.00 </a:t>
                      </a:r>
                      <a:endParaRPr lang="en-US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extLst>
                  <a:ext uri="{0D108BD9-81ED-4DB2-BD59-A6C34878D82A}">
                    <a16:rowId xmlns:a16="http://schemas.microsoft.com/office/drawing/2014/main" val="1683274658"/>
                  </a:ext>
                </a:extLst>
              </a:tr>
              <a:tr h="258613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Cost of Goods Sold *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sng" strike="noStrike">
                          <a:effectLst/>
                        </a:rPr>
                        <a:t>   (6,000.00)</a:t>
                      </a:r>
                      <a:endParaRPr lang="en-US" sz="1500" b="0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extLst>
                  <a:ext uri="{0D108BD9-81ED-4DB2-BD59-A6C34878D82A}">
                    <a16:rowId xmlns:a16="http://schemas.microsoft.com/office/drawing/2014/main" val="1071121261"/>
                  </a:ext>
                </a:extLst>
              </a:tr>
              <a:tr h="258613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Gross Profit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   24,000.00 </a:t>
                      </a:r>
                      <a:endParaRPr lang="en-US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extLst>
                  <a:ext uri="{0D108BD9-81ED-4DB2-BD59-A6C34878D82A}">
                    <a16:rowId xmlns:a16="http://schemas.microsoft.com/office/drawing/2014/main" val="1581125121"/>
                  </a:ext>
                </a:extLst>
              </a:tr>
              <a:tr h="227934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extLst>
                  <a:ext uri="{0D108BD9-81ED-4DB2-BD59-A6C34878D82A}">
                    <a16:rowId xmlns:a16="http://schemas.microsoft.com/office/drawing/2014/main" val="3538994539"/>
                  </a:ext>
                </a:extLst>
              </a:tr>
              <a:tr h="227934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Expenses: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extLst>
                  <a:ext uri="{0D108BD9-81ED-4DB2-BD59-A6C34878D82A}">
                    <a16:rowId xmlns:a16="http://schemas.microsoft.com/office/drawing/2014/main" val="3318682532"/>
                  </a:ext>
                </a:extLst>
              </a:tr>
              <a:tr h="264148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General &amp;Admin Salaries Paid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     1,200.00 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extLst>
                  <a:ext uri="{0D108BD9-81ED-4DB2-BD59-A6C34878D82A}">
                    <a16:rowId xmlns:a16="http://schemas.microsoft.com/office/drawing/2014/main" val="1197322720"/>
                  </a:ext>
                </a:extLst>
              </a:tr>
              <a:tr h="258613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Advertising 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         100.00 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extLst>
                  <a:ext uri="{0D108BD9-81ED-4DB2-BD59-A6C34878D82A}">
                    <a16:rowId xmlns:a16="http://schemas.microsoft.com/office/drawing/2014/main" val="3001064068"/>
                  </a:ext>
                </a:extLst>
              </a:tr>
              <a:tr h="258613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Cleaning Products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         120.00 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extLst>
                  <a:ext uri="{0D108BD9-81ED-4DB2-BD59-A6C34878D82A}">
                    <a16:rowId xmlns:a16="http://schemas.microsoft.com/office/drawing/2014/main" val="2371515690"/>
                  </a:ext>
                </a:extLst>
              </a:tr>
              <a:tr h="258613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Depreciation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           83.00 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extLst>
                  <a:ext uri="{0D108BD9-81ED-4DB2-BD59-A6C34878D82A}">
                    <a16:rowId xmlns:a16="http://schemas.microsoft.com/office/drawing/2014/main" val="1792957029"/>
                  </a:ext>
                </a:extLst>
              </a:tr>
              <a:tr h="258613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Rent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         650.00 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extLst>
                  <a:ext uri="{0D108BD9-81ED-4DB2-BD59-A6C34878D82A}">
                    <a16:rowId xmlns:a16="http://schemas.microsoft.com/office/drawing/2014/main" val="1912036323"/>
                  </a:ext>
                </a:extLst>
              </a:tr>
              <a:tr h="258613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Loan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         420.00 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extLst>
                  <a:ext uri="{0D108BD9-81ED-4DB2-BD59-A6C34878D82A}">
                    <a16:rowId xmlns:a16="http://schemas.microsoft.com/office/drawing/2014/main" val="1804931591"/>
                  </a:ext>
                </a:extLst>
              </a:tr>
              <a:tr h="258613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Utilities and Insurance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         600.00 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extLst>
                  <a:ext uri="{0D108BD9-81ED-4DB2-BD59-A6C34878D82A}">
                    <a16:rowId xmlns:a16="http://schemas.microsoft.com/office/drawing/2014/main" val="2603945577"/>
                  </a:ext>
                </a:extLst>
              </a:tr>
              <a:tr h="227934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extLst>
                  <a:ext uri="{0D108BD9-81ED-4DB2-BD59-A6C34878D82A}">
                    <a16:rowId xmlns:a16="http://schemas.microsoft.com/office/drawing/2014/main" val="1676503784"/>
                  </a:ext>
                </a:extLst>
              </a:tr>
              <a:tr h="258613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Total Expenses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     3,173.00 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extLst>
                  <a:ext uri="{0D108BD9-81ED-4DB2-BD59-A6C34878D82A}">
                    <a16:rowId xmlns:a16="http://schemas.microsoft.com/office/drawing/2014/main" val="1985040079"/>
                  </a:ext>
                </a:extLst>
              </a:tr>
              <a:tr h="227934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extLst>
                  <a:ext uri="{0D108BD9-81ED-4DB2-BD59-A6C34878D82A}">
                    <a16:rowId xmlns:a16="http://schemas.microsoft.com/office/drawing/2014/main" val="2210596296"/>
                  </a:ext>
                </a:extLst>
              </a:tr>
              <a:tr h="258613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Net Income / Loss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   20,827.00 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extLst>
                  <a:ext uri="{0D108BD9-81ED-4DB2-BD59-A6C34878D82A}">
                    <a16:rowId xmlns:a16="http://schemas.microsoft.com/office/drawing/2014/main" val="2921650560"/>
                  </a:ext>
                </a:extLst>
              </a:tr>
              <a:tr h="145938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080" marR="7080" marT="7080" marB="0" anchor="b"/>
                </a:tc>
                <a:extLst>
                  <a:ext uri="{0D108BD9-81ED-4DB2-BD59-A6C34878D82A}">
                    <a16:rowId xmlns:a16="http://schemas.microsoft.com/office/drawing/2014/main" val="25257421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96471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08213" y="304800"/>
            <a:ext cx="9372600" cy="478971"/>
          </a:xfrm>
        </p:spPr>
        <p:txBody>
          <a:bodyPr>
            <a:noAutofit/>
          </a:bodyPr>
          <a:lstStyle/>
          <a:p>
            <a:r>
              <a:rPr lang="en-US" sz="2200" dirty="0" smtClean="0"/>
              <a:t>The following represents the Variance Analysis</a:t>
            </a:r>
            <a:endParaRPr lang="en-US" sz="22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7994199"/>
              </p:ext>
            </p:extLst>
          </p:nvPr>
        </p:nvGraphicFramePr>
        <p:xfrm>
          <a:off x="397564" y="715617"/>
          <a:ext cx="11330610" cy="5897550"/>
        </p:xfrm>
        <a:graphic>
          <a:graphicData uri="http://schemas.openxmlformats.org/drawingml/2006/table">
            <a:tbl>
              <a:tblPr>
                <a:tableStyleId>{B301B821-A1FF-4177-AEE7-76D212191A09}</a:tableStyleId>
              </a:tblPr>
              <a:tblGrid>
                <a:gridCol w="6163852">
                  <a:extLst>
                    <a:ext uri="{9D8B030D-6E8A-4147-A177-3AD203B41FA5}">
                      <a16:colId xmlns:a16="http://schemas.microsoft.com/office/drawing/2014/main" val="4156950785"/>
                    </a:ext>
                  </a:extLst>
                </a:gridCol>
                <a:gridCol w="1087738">
                  <a:extLst>
                    <a:ext uri="{9D8B030D-6E8A-4147-A177-3AD203B41FA5}">
                      <a16:colId xmlns:a16="http://schemas.microsoft.com/office/drawing/2014/main" val="3742792439"/>
                    </a:ext>
                  </a:extLst>
                </a:gridCol>
                <a:gridCol w="1404996">
                  <a:extLst>
                    <a:ext uri="{9D8B030D-6E8A-4147-A177-3AD203B41FA5}">
                      <a16:colId xmlns:a16="http://schemas.microsoft.com/office/drawing/2014/main" val="4284285398"/>
                    </a:ext>
                  </a:extLst>
                </a:gridCol>
                <a:gridCol w="1087738">
                  <a:extLst>
                    <a:ext uri="{9D8B030D-6E8A-4147-A177-3AD203B41FA5}">
                      <a16:colId xmlns:a16="http://schemas.microsoft.com/office/drawing/2014/main" val="3223359095"/>
                    </a:ext>
                  </a:extLst>
                </a:gridCol>
                <a:gridCol w="1586286">
                  <a:extLst>
                    <a:ext uri="{9D8B030D-6E8A-4147-A177-3AD203B41FA5}">
                      <a16:colId xmlns:a16="http://schemas.microsoft.com/office/drawing/2014/main" val="2138560084"/>
                    </a:ext>
                  </a:extLst>
                </a:gridCol>
              </a:tblGrid>
              <a:tr h="249515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DATA FOR VARIANCE ANALYSIS: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t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717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717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717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1450" marR="9525" marT="9525" marB="0"/>
                </a:tc>
                <a:extLst>
                  <a:ext uri="{0D108BD9-81ED-4DB2-BD59-A6C34878D82A}">
                    <a16:rowId xmlns:a16="http://schemas.microsoft.com/office/drawing/2014/main" val="2704643571"/>
                  </a:ext>
                </a:extLst>
              </a:tr>
              <a:tr h="249515">
                <a:tc>
                  <a:txBody>
                    <a:bodyPr/>
                    <a:lstStyle/>
                    <a:p>
                      <a:pPr algn="l" fontAlgn="t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00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00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00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1450" marR="9525" marT="9525" marB="0"/>
                </a:tc>
                <a:extLst>
                  <a:ext uri="{0D108BD9-81ED-4DB2-BD59-A6C34878D82A}">
                    <a16:rowId xmlns:a16="http://schemas.microsoft.com/office/drawing/2014/main" val="1000472380"/>
                  </a:ext>
                </a:extLst>
              </a:tr>
              <a:tr h="636262">
                <a:tc>
                  <a:txBody>
                    <a:bodyPr/>
                    <a:lstStyle/>
                    <a:p>
                      <a:pPr algn="l" fontAlgn="t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500" u="none" strike="noStrike">
                          <a:effectLst/>
                        </a:rPr>
                        <a:t>Standard</a:t>
                      </a:r>
                      <a:br>
                        <a:rPr lang="en-US" sz="1500" u="none" strike="noStrike">
                          <a:effectLst/>
                        </a:rPr>
                      </a:br>
                      <a:r>
                        <a:rPr lang="en-US" sz="1500" u="none" strike="noStrike">
                          <a:effectLst/>
                        </a:rPr>
                        <a:t>Hours / Qty</a:t>
                      </a:r>
                      <a:endParaRPr lang="en-US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500" u="none" strike="noStrike">
                          <a:effectLst/>
                        </a:rPr>
                        <a:t>Standard</a:t>
                      </a:r>
                      <a:br>
                        <a:rPr lang="en-US" sz="1500" u="none" strike="noStrike">
                          <a:effectLst/>
                        </a:rPr>
                      </a:br>
                      <a:r>
                        <a:rPr lang="en-US" sz="1500" u="none" strike="noStrike">
                          <a:effectLst/>
                        </a:rPr>
                        <a:t>Rate</a:t>
                      </a:r>
                      <a:endParaRPr lang="en-US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500" u="none" strike="noStrike">
                          <a:effectLst/>
                        </a:rPr>
                        <a:t>Actual</a:t>
                      </a:r>
                      <a:br>
                        <a:rPr lang="en-US" sz="1500" u="none" strike="noStrike">
                          <a:effectLst/>
                        </a:rPr>
                      </a:br>
                      <a:r>
                        <a:rPr lang="en-US" sz="1500" u="none" strike="noStrike">
                          <a:effectLst/>
                        </a:rPr>
                        <a:t>Hours / Qty</a:t>
                      </a:r>
                      <a:endParaRPr lang="en-US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500" u="none" strike="noStrike">
                          <a:effectLst/>
                        </a:rPr>
                        <a:t>Actual</a:t>
                      </a:r>
                      <a:br>
                        <a:rPr lang="en-US" sz="1500" u="none" strike="noStrike">
                          <a:effectLst/>
                        </a:rPr>
                      </a:br>
                      <a:r>
                        <a:rPr lang="en-US" sz="1500" u="none" strike="noStrike">
                          <a:effectLst/>
                        </a:rPr>
                        <a:t>Rate</a:t>
                      </a:r>
                      <a:endParaRPr lang="en-US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4245062954"/>
                  </a:ext>
                </a:extLst>
              </a:tr>
              <a:tr h="97161">
                <a:tc>
                  <a:txBody>
                    <a:bodyPr/>
                    <a:lstStyle/>
                    <a:p>
                      <a:pPr algn="l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endParaRPr lang="en-US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endParaRPr lang="en-US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endParaRPr lang="en-US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endParaRPr lang="en-US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422513231"/>
                  </a:ext>
                </a:extLst>
              </a:tr>
              <a:tr h="377196"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u="none" strike="noStrike" dirty="0">
                          <a:effectLst/>
                        </a:rPr>
                        <a:t>Grooming Labor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u="none" strike="noStrike" dirty="0">
                          <a:effectLst/>
                        </a:rPr>
                        <a:t>           150 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u="none" strike="noStrike" dirty="0">
                          <a:effectLst/>
                        </a:rPr>
                        <a:t> $          12.00 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u="none" strike="noStrike">
                          <a:effectLst/>
                        </a:rPr>
                        <a:t>           180 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u="none" strike="noStrike">
                          <a:effectLst/>
                        </a:rPr>
                        <a:t> $              11.50 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441788185"/>
                  </a:ext>
                </a:extLst>
              </a:tr>
              <a:tr h="249515">
                <a:tc>
                  <a:txBody>
                    <a:bodyPr/>
                    <a:lstStyle/>
                    <a:p>
                      <a:pPr algn="l" fontAlgn="t"/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936039930"/>
                  </a:ext>
                </a:extLst>
              </a:tr>
              <a:tr h="451621"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u="none" strike="noStrike" dirty="0">
                          <a:effectLst/>
                        </a:rPr>
                        <a:t>Grooming Materials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u="none" strike="noStrike" dirty="0">
                          <a:effectLst/>
                        </a:rPr>
                        <a:t>        1,000 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u="none" strike="noStrike" dirty="0">
                          <a:effectLst/>
                        </a:rPr>
                        <a:t> $             2.00 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u="none" strike="noStrike">
                          <a:effectLst/>
                        </a:rPr>
                        <a:t>        1,200 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u="none" strike="noStrike">
                          <a:effectLst/>
                        </a:rPr>
                        <a:t> $                3.00 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313453499"/>
                  </a:ext>
                </a:extLst>
              </a:tr>
              <a:tr h="249515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96282741"/>
                  </a:ext>
                </a:extLst>
              </a:tr>
              <a:tr h="249515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Variance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78705634"/>
                  </a:ext>
                </a:extLst>
              </a:tr>
              <a:tr h="249515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Groomer Direct Labor Time Variance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25150427"/>
                  </a:ext>
                </a:extLst>
              </a:tr>
              <a:tr h="249515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(Actual Hours - Standard Hours) x Standard Rate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1450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(180-150)*12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360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38884120"/>
                  </a:ext>
                </a:extLst>
              </a:tr>
              <a:tr h="249515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08403488"/>
                  </a:ext>
                </a:extLst>
              </a:tr>
              <a:tr h="249515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Groomer Direct Labor Rate Variance</a:t>
                      </a:r>
                      <a:endParaRPr lang="en-US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81562699"/>
                  </a:ext>
                </a:extLst>
              </a:tr>
              <a:tr h="249515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(Actual Rate - Standard Rate) x Actual Hours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1450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(11.50-12.00)*180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>
                          <a:effectLst/>
                        </a:rPr>
                        <a:t>-90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42748144"/>
                  </a:ext>
                </a:extLst>
              </a:tr>
              <a:tr h="249515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24560609"/>
                  </a:ext>
                </a:extLst>
              </a:tr>
              <a:tr h="249515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Direct Materials Quantity/Efficiency Variance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59094753"/>
                  </a:ext>
                </a:extLst>
              </a:tr>
              <a:tr h="451621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(Actual Quantity - Standard Quantity) x Standard Price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1450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(1200-1000)*2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>
                          <a:effectLst/>
                        </a:rPr>
                        <a:t>400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1563580"/>
                  </a:ext>
                </a:extLst>
              </a:tr>
              <a:tr h="249515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85247712"/>
                  </a:ext>
                </a:extLst>
              </a:tr>
              <a:tr h="249515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Direct Materials Price Variance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23344216"/>
                  </a:ext>
                </a:extLst>
              </a:tr>
              <a:tr h="249515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(Actual Price - Standard Price) x Actual Quantity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1450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(3-2)*1200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u="none" strike="noStrike" dirty="0">
                          <a:effectLst/>
                        </a:rPr>
                        <a:t>1200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789052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9919128"/>
      </p:ext>
    </p:extLst>
  </p:cSld>
  <p:clrMapOvr>
    <a:masterClrMapping/>
  </p:clrMapOvr>
</p:sld>
</file>

<file path=ppt/theme/theme1.xml><?xml version="1.0" encoding="utf-8"?>
<a:theme xmlns:a="http://schemas.openxmlformats.org/drawingml/2006/main" name="Children Playing 16x9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3461883.potx" id="{18737D51-7733-4200-B5C9-BF22CA2CE631}" vid="{40CEFE45-12FF-4454-86EB-59F04C858872}"/>
    </a:ext>
  </a:extLst>
</a:theme>
</file>

<file path=ppt/theme/theme2.xml><?xml version="1.0" encoding="utf-8"?>
<a:theme xmlns:a="http://schemas.openxmlformats.org/drawingml/2006/main" name="Office Them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Children playing education presentation design (cartoon illustration, widescreen)</Template>
  <TotalTime>236</TotalTime>
  <Words>878</Words>
  <Application>Microsoft Office PowerPoint</Application>
  <PresentationFormat>Widescreen</PresentationFormat>
  <Paragraphs>169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Calibri</vt:lpstr>
      <vt:lpstr>Euphemia</vt:lpstr>
      <vt:lpstr>Wingdings</vt:lpstr>
      <vt:lpstr>Children Playing 16x9</vt:lpstr>
      <vt:lpstr>PAWZ ANIMAL SPA</vt:lpstr>
      <vt:lpstr>ABOUT PAWZ ANIMAL SPA</vt:lpstr>
      <vt:lpstr>Services</vt:lpstr>
      <vt:lpstr>Location and Facility Analysis</vt:lpstr>
      <vt:lpstr>Cost Classification</vt:lpstr>
      <vt:lpstr>Variable and Fixed Costs</vt:lpstr>
      <vt:lpstr>The sales Price per unit of Day Care is an estimate of $ 18.00 for Boarding is $25.00 and Grooming is also $25.00</vt:lpstr>
      <vt:lpstr>PowerPoint Presentation</vt:lpstr>
      <vt:lpstr>The Statement of Cost of Goods Manufactured is as follows</vt:lpstr>
      <vt:lpstr>The following represents the Income statement</vt:lpstr>
      <vt:lpstr>The following represents the Variance Analysis</vt:lpstr>
    </vt:vector>
  </TitlesOfParts>
  <Company>The Mount Sinai Health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PAWZ ANIMAL SPA</dc:title>
  <dc:creator>Hazelwood, Fransaita</dc:creator>
  <cp:lastModifiedBy>user</cp:lastModifiedBy>
  <cp:revision>22</cp:revision>
  <dcterms:created xsi:type="dcterms:W3CDTF">2018-12-17T19:48:46Z</dcterms:created>
  <dcterms:modified xsi:type="dcterms:W3CDTF">2018-12-21T10:43:29Z</dcterms:modified>
</cp:coreProperties>
</file>